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5" r:id="rId2"/>
    <p:sldMasterId id="2147483663" r:id="rId3"/>
  </p:sldMasterIdLst>
  <p:notesMasterIdLst>
    <p:notesMasterId r:id="rId15"/>
  </p:notesMasterIdLst>
  <p:sldIdLst>
    <p:sldId id="2787" r:id="rId4"/>
    <p:sldId id="2871" r:id="rId5"/>
    <p:sldId id="2872" r:id="rId6"/>
    <p:sldId id="2885" r:id="rId7"/>
    <p:sldId id="2887" r:id="rId8"/>
    <p:sldId id="2888" r:id="rId9"/>
    <p:sldId id="2889" r:id="rId10"/>
    <p:sldId id="2890" r:id="rId11"/>
    <p:sldId id="2891" r:id="rId12"/>
    <p:sldId id="2892" r:id="rId13"/>
    <p:sldId id="2594" r:id="rId14"/>
  </p:sldIdLst>
  <p:sldSz cx="12192000" cy="6858000"/>
  <p:notesSz cx="6858000" cy="9144000"/>
  <p:embeddedFontLst>
    <p:embeddedFont>
      <p:font typeface="Arial Black" panose="020B0A04020102020204" pitchFamily="34" charset="0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Optima" panose="02000503060000020004" pitchFamily="2" charset="0"/>
      <p:regular r:id="rId21"/>
    </p:embeddedFont>
    <p:embeddedFont>
      <p:font typeface="等线" panose="02010600030101010101" pitchFamily="2" charset="-122"/>
      <p:regular r:id="rId22"/>
      <p:bold r:id="rId23"/>
    </p:embeddedFont>
    <p:embeddedFont>
      <p:font typeface="微软雅黑" panose="020B0503020204020204" pitchFamily="34" charset="-122"/>
      <p:regular r:id="rId24"/>
      <p:bold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5" userDrawn="1">
          <p15:clr>
            <a:srgbClr val="A4A3A4"/>
          </p15:clr>
        </p15:guide>
        <p15:guide id="2" pos="7242" userDrawn="1">
          <p15:clr>
            <a:srgbClr val="A4A3A4"/>
          </p15:clr>
        </p15:guide>
        <p15:guide id="3" orient="horz" pos="640" userDrawn="1">
          <p15:clr>
            <a:srgbClr val="A4A3A4"/>
          </p15:clr>
        </p15:guide>
        <p15:guide id="4" orient="horz" pos="822" userDrawn="1">
          <p15:clr>
            <a:srgbClr val="A4A3A4"/>
          </p15:clr>
        </p15:guide>
        <p15:guide id="5" orient="horz" pos="3929" userDrawn="1">
          <p15:clr>
            <a:srgbClr val="A4A3A4"/>
          </p15:clr>
        </p15:guide>
        <p15:guide id="6" orient="horz" pos="38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iguo chen" initials="s" lastIdx="1" clrIdx="0"/>
  <p:cmAuthor id="2" name="魏文楠" initials="魏" lastIdx="25" clrIdx="1"/>
  <p:cmAuthor id="3" name="Jim" initials="J" lastIdx="1" clrIdx="2">
    <p:extLst>
      <p:ext uri="{19B8F6BF-5375-455C-9EA6-DF929625EA0E}">
        <p15:presenceInfo xmlns:p15="http://schemas.microsoft.com/office/powerpoint/2012/main" userId="Ji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D6C00"/>
    <a:srgbClr val="3693A8"/>
    <a:srgbClr val="FFFFFF"/>
    <a:srgbClr val="000000"/>
    <a:srgbClr val="0D0D0D"/>
    <a:srgbClr val="EFF3F6"/>
    <a:srgbClr val="D8E1E6"/>
    <a:srgbClr val="0F373B"/>
    <a:srgbClr val="153C40"/>
    <a:srgbClr val="1F44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54" autoAdjust="0"/>
    <p:restoredTop sz="90872" autoAdjust="0"/>
  </p:normalViewPr>
  <p:slideViewPr>
    <p:cSldViewPr snapToGrid="0">
      <p:cViewPr varScale="1">
        <p:scale>
          <a:sx n="58" d="100"/>
          <a:sy n="58" d="100"/>
        </p:scale>
        <p:origin x="440" y="8"/>
      </p:cViewPr>
      <p:guideLst>
        <p:guide pos="415"/>
        <p:guide pos="7242"/>
        <p:guide orient="horz" pos="640"/>
        <p:guide orient="horz" pos="822"/>
        <p:guide orient="horz" pos="3929"/>
        <p:guide orient="horz" pos="383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295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3.fntdata"/><Relationship Id="rId26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9.fntdata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font" Target="fonts/font4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D1397E-DF6D-3744-9936-1C1CEB7C1FB4}" type="datetimeFigureOut">
              <a:rPr kumimoji="1" lang="zh-CN" altLang="en-US" smtClean="0"/>
              <a:t>2020/3/5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1D6B49-9AA8-2C41-A26B-A6C54CC9643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612312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282315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1pPr>
    <a:lvl2pPr marL="1641475" algn="l" defTabSz="3282315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2pPr>
    <a:lvl3pPr marL="3282950" algn="l" defTabSz="3282315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3pPr>
    <a:lvl4pPr marL="4924425" algn="l" defTabSz="3282315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4pPr>
    <a:lvl5pPr marL="6566535" algn="l" defTabSz="3282315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5pPr>
    <a:lvl6pPr marL="8207375" algn="l" defTabSz="3282315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6pPr>
    <a:lvl7pPr marL="9848850" algn="l" defTabSz="3282315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7pPr>
    <a:lvl8pPr marL="11490325" algn="l" defTabSz="3282315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8pPr>
    <a:lvl9pPr marL="13131800" algn="l" defTabSz="3282315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CC74D3-57FB-4ABD-8E5E-5A9168EAA9E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62340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D6B49-9AA8-2C41-A26B-A6C54CC96434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37874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D6B49-9AA8-2C41-A26B-A6C54CC96434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01131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D6B49-9AA8-2C41-A26B-A6C54CC96434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5389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D6B49-9AA8-2C41-A26B-A6C54CC96434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30405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D6B49-9AA8-2C41-A26B-A6C54CC96434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319309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D6B49-9AA8-2C41-A26B-A6C54CC96434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69580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D6B49-9AA8-2C41-A26B-A6C54CC96434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472134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D6B49-9AA8-2C41-A26B-A6C54CC96434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12648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D6B49-9AA8-2C41-A26B-A6C54CC96434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22257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715" y="6356464"/>
            <a:ext cx="2743236" cy="365132"/>
          </a:xfrm>
        </p:spPr>
        <p:txBody>
          <a:bodyPr/>
          <a:lstStyle/>
          <a:p>
            <a:fld id="{15931A4B-E62A-4F8E-837E-E9B10A41F2CC}" type="slidenum">
              <a:rPr lang="zh-CN" altLang="en-US" smtClean="0">
                <a:solidFill>
                  <a:prstClr val="black"/>
                </a:solidFill>
              </a:r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面"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C1A2066-D62B-4AA3-AA61-C9041C8A1FD8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C1A2066-D62B-4AA3-AA61-C9041C8A1FD8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C1A2066-D62B-4AA3-AA61-C9041C8A1FD8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C1A2066-D62B-4AA3-AA61-C9041C8A1FD8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C1A2066-D62B-4AA3-AA61-C9041C8A1FD8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C1A2066-D62B-4AA3-AA61-C9041C8A1FD8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C1A2066-D62B-4AA3-AA61-C9041C8A1FD8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1912" y="-22225"/>
            <a:ext cx="12253912" cy="68818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099" name="图片 1" descr="英文logo（背景透明）"/>
          <p:cNvPicPr>
            <a:picLocks noChangeAspect="1"/>
          </p:cNvPicPr>
          <p:nvPr userDrawn="1"/>
        </p:nvPicPr>
        <p:blipFill>
          <a:blip r:embed="rId3"/>
          <a:srcRect r="31708"/>
          <a:stretch>
            <a:fillRect/>
          </a:stretch>
        </p:blipFill>
        <p:spPr>
          <a:xfrm>
            <a:off x="10083800" y="6054725"/>
            <a:ext cx="1843088" cy="8048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1027" name="Rectangle 3"/>
          <p:cNvSpPr>
            <a:spLocks noGrp="1"/>
          </p:cNvSpPr>
          <p:nvPr>
            <p:ph type="body" idx="13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Tx/>
              <a:buNone/>
              <a:defRPr sz="14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buFontTx/>
              <a:buNone/>
              <a:defRPr sz="14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400" smtClean="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C1A2066-D62B-4AA3-AA61-C9041C8A1FD8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C1A2066-D62B-4AA3-AA61-C9041C8A1FD8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715" y="6356464"/>
            <a:ext cx="2743236" cy="365132"/>
          </a:xfrm>
        </p:spPr>
        <p:txBody>
          <a:bodyPr/>
          <a:lstStyle/>
          <a:p>
            <a:fld id="{15931A4B-E62A-4F8E-837E-E9B10A41F2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715" y="6356464"/>
            <a:ext cx="2743236" cy="365132"/>
          </a:xfrm>
        </p:spPr>
        <p:txBody>
          <a:bodyPr/>
          <a:lstStyle/>
          <a:p>
            <a:fld id="{15931A4B-E62A-4F8E-837E-E9B10A41F2C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面"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715" y="6356464"/>
            <a:ext cx="2743236" cy="365132"/>
          </a:xfrm>
        </p:spPr>
        <p:txBody>
          <a:bodyPr/>
          <a:lstStyle/>
          <a:p>
            <a:fld id="{15931A4B-E62A-4F8E-837E-E9B10A41F2CC}" type="slidenum">
              <a:rPr lang="zh-CN" altLang="en-US" smtClean="0">
                <a:solidFill>
                  <a:prstClr val="black"/>
                </a:solidFill>
              </a:r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Relationship Id="rId9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17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2" t="2142" r="34267"/>
          <a:stretch>
            <a:fillRect/>
          </a:stretch>
        </p:blipFill>
        <p:spPr>
          <a:xfrm>
            <a:off x="-26035" y="-80010"/>
            <a:ext cx="12244070" cy="7038975"/>
          </a:xfrm>
          <a:prstGeom prst="rect">
            <a:avLst/>
          </a:prstGeom>
        </p:spPr>
      </p:pic>
      <p:pic>
        <p:nvPicPr>
          <p:cNvPr id="22" name="图片 21" descr="英文logo（背景透明）"/>
          <p:cNvPicPr>
            <a:picLocks noChangeAspect="1"/>
          </p:cNvPicPr>
          <p:nvPr userDrawn="1"/>
        </p:nvPicPr>
        <p:blipFill>
          <a:blip r:embed="rId9"/>
          <a:srcRect r="31707"/>
          <a:stretch>
            <a:fillRect/>
          </a:stretch>
        </p:blipFill>
        <p:spPr>
          <a:xfrm>
            <a:off x="9650095" y="6006465"/>
            <a:ext cx="2240915" cy="963295"/>
          </a:xfrm>
          <a:prstGeom prst="rect">
            <a:avLst/>
          </a:prstGeom>
        </p:spPr>
      </p:pic>
      <p:sp>
        <p:nvSpPr>
          <p:cNvPr id="14" name="矩形 13"/>
          <p:cNvSpPr/>
          <p:nvPr userDrawn="1"/>
        </p:nvSpPr>
        <p:spPr>
          <a:xfrm>
            <a:off x="547370" y="-80010"/>
            <a:ext cx="952500" cy="1101090"/>
          </a:xfrm>
          <a:prstGeom prst="rect">
            <a:avLst/>
          </a:prstGeom>
          <a:solidFill>
            <a:srgbClr val="ED6C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 sz="1350" kern="0">
              <a:solidFill>
                <a:prstClr val="white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10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05" y="-43815"/>
            <a:ext cx="1431290" cy="102933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20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2" t="2142" r="34267"/>
          <a:stretch>
            <a:fillRect/>
          </a:stretch>
        </p:blipFill>
        <p:spPr>
          <a:xfrm>
            <a:off x="-26036" y="-79375"/>
            <a:ext cx="12244071" cy="7038975"/>
          </a:xfrm>
          <a:prstGeom prst="rect">
            <a:avLst/>
          </a:prstGeom>
        </p:spPr>
      </p:pic>
      <p:pic>
        <p:nvPicPr>
          <p:cNvPr id="22" name="图片 21" descr="英文logo（背景透明）"/>
          <p:cNvPicPr>
            <a:picLocks noChangeAspect="1"/>
          </p:cNvPicPr>
          <p:nvPr userDrawn="1"/>
        </p:nvPicPr>
        <p:blipFill>
          <a:blip r:embed="rId9"/>
          <a:srcRect r="31707"/>
          <a:stretch>
            <a:fillRect/>
          </a:stretch>
        </p:blipFill>
        <p:spPr>
          <a:xfrm>
            <a:off x="9650097" y="6006471"/>
            <a:ext cx="2240915" cy="96329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20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10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Rectangle 3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342900"/>
            <a:r>
              <a:rPr lang="zh-CN" altLang="en-US" dirty="0"/>
              <a:t>单击此处编辑母版文本样式</a:t>
            </a:r>
          </a:p>
          <a:p>
            <a:pPr lvl="1" indent="-285750"/>
            <a:r>
              <a:rPr lang="zh-CN" altLang="en-US" dirty="0"/>
              <a:t>第二级</a:t>
            </a:r>
          </a:p>
          <a:p>
            <a:pPr lvl="2" indent="-228600"/>
            <a:r>
              <a:rPr lang="zh-CN" altLang="en-US" dirty="0"/>
              <a:t>第三级</a:t>
            </a:r>
          </a:p>
          <a:p>
            <a:pPr lvl="3" indent="-228600"/>
            <a:r>
              <a:rPr lang="zh-CN" altLang="en-US" dirty="0"/>
              <a:t>第四级</a:t>
            </a:r>
          </a:p>
          <a:p>
            <a:pPr lvl="4" indent="-228600"/>
            <a:r>
              <a:rPr lang="zh-CN" altLang="en-US" dirty="0"/>
              <a:t>第五级</a:t>
            </a:r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Tx/>
              <a:buNone/>
              <a:defRPr sz="14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buFontTx/>
              <a:buNone/>
              <a:defRPr sz="14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400" smtClean="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C1A2066-D62B-4AA3-AA61-C9041C8A1FD8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1031" name="图片 6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-61912" y="-22225"/>
            <a:ext cx="12253912" cy="68818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2" name="图片 9" descr="英文logo（背景透明）"/>
          <p:cNvPicPr>
            <a:picLocks noChangeAspect="1"/>
          </p:cNvPicPr>
          <p:nvPr userDrawn="1"/>
        </p:nvPicPr>
        <p:blipFill>
          <a:blip r:embed="rId12"/>
          <a:srcRect r="31708"/>
          <a:stretch>
            <a:fillRect/>
          </a:stretch>
        </p:blipFill>
        <p:spPr>
          <a:xfrm>
            <a:off x="10083800" y="6054725"/>
            <a:ext cx="1843088" cy="804863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lack" panose="020B0A04020102020204" pitchFamily="34" charset="0"/>
          <a:ea typeface="微软雅黑" panose="020B0503020204020204" pitchFamily="34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lack" panose="020B0A04020102020204" pitchFamily="34" charset="0"/>
          <a:ea typeface="微软雅黑" panose="020B0503020204020204" pitchFamily="34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lack" panose="020B0A04020102020204" pitchFamily="34" charset="0"/>
          <a:ea typeface="微软雅黑" panose="020B0503020204020204" pitchFamily="34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lack" panose="020B0A04020102020204" pitchFamily="34" charset="0"/>
          <a:ea typeface="微软雅黑" panose="020B0503020204020204" pitchFamily="34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geekpark.net/news/228543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post.smzdm.com/p/a88vw26/" TargetMode="External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接连接符 13"/>
          <p:cNvCxnSpPr>
            <a:cxnSpLocks/>
          </p:cNvCxnSpPr>
          <p:nvPr/>
        </p:nvCxnSpPr>
        <p:spPr>
          <a:xfrm flipV="1">
            <a:off x="2620010" y="2483593"/>
            <a:ext cx="6615430" cy="35453"/>
          </a:xfrm>
          <a:prstGeom prst="line">
            <a:avLst/>
          </a:prstGeom>
          <a:ln>
            <a:solidFill>
              <a:srgbClr val="3693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 descr="校徽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667250" y="475615"/>
            <a:ext cx="2701290" cy="1947545"/>
          </a:xfrm>
          <a:prstGeom prst="rect">
            <a:avLst/>
          </a:prstGeom>
        </p:spPr>
      </p:pic>
      <p:cxnSp>
        <p:nvCxnSpPr>
          <p:cNvPr id="18" name="直接连接符 17"/>
          <p:cNvCxnSpPr>
            <a:cxnSpLocks/>
          </p:cNvCxnSpPr>
          <p:nvPr/>
        </p:nvCxnSpPr>
        <p:spPr>
          <a:xfrm flipV="1">
            <a:off x="2721610" y="4145280"/>
            <a:ext cx="6513830" cy="1"/>
          </a:xfrm>
          <a:prstGeom prst="line">
            <a:avLst/>
          </a:prstGeom>
          <a:ln>
            <a:solidFill>
              <a:srgbClr val="3693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63550" y="-80010"/>
            <a:ext cx="1368425" cy="1197610"/>
          </a:xfrm>
          <a:prstGeom prst="rect">
            <a:avLst/>
          </a:prstGeom>
        </p:spPr>
      </p:pic>
      <p:sp>
        <p:nvSpPr>
          <p:cNvPr id="9" name="文本框 1"/>
          <p:cNvSpPr txBox="1"/>
          <p:nvPr/>
        </p:nvSpPr>
        <p:spPr>
          <a:xfrm>
            <a:off x="935511" y="2519045"/>
            <a:ext cx="10164759" cy="1381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40000"/>
              </a:lnSpc>
              <a:defRPr/>
            </a:pPr>
            <a:r>
              <a:rPr lang="zh-CN" altLang="en-US" sz="6600" dirty="0">
                <a:solidFill>
                  <a:srgbClr val="ED6C00"/>
                </a:solidFill>
                <a:latin typeface="Optima" panose="02000503060000020004" pitchFamily="2" charset="0"/>
                <a:ea typeface="微软雅黑" panose="020B0503020204020204" pitchFamily="34" charset="-122"/>
              </a:rPr>
              <a:t>捡球机器人调研</a:t>
            </a:r>
            <a:endParaRPr lang="en-US" altLang="zh-CN" sz="6600" dirty="0">
              <a:solidFill>
                <a:srgbClr val="ED6C00"/>
              </a:solidFill>
              <a:latin typeface="Optima" panose="02000503060000020004" pitchFamily="2" charset="0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73317" y="6250945"/>
            <a:ext cx="1524387" cy="498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2B7585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2020.3.4</a:t>
            </a:r>
            <a:endParaRPr lang="zh-CN" altLang="en-US" b="1" dirty="0">
              <a:solidFill>
                <a:srgbClr val="2B7585"/>
              </a:solidFill>
              <a:latin typeface="Times New Roman" panose="02020603050405020304" charset="0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17230" y="4851461"/>
            <a:ext cx="5299847" cy="43813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ctr">
              <a:lnSpc>
                <a:spcPct val="140000"/>
              </a:lnSpc>
              <a:defRPr/>
            </a:pPr>
            <a:r>
              <a:rPr lang="zh-CN" altLang="en-US" b="1" dirty="0">
                <a:solidFill>
                  <a:srgbClr val="2B758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贾明臻</a:t>
            </a:r>
            <a:r>
              <a:rPr lang="en-US" altLang="zh-CN" b="1" dirty="0">
                <a:solidFill>
                  <a:srgbClr val="2B758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</a:t>
            </a:r>
            <a:endParaRPr lang="zh-CN" altLang="en-US" b="1" dirty="0">
              <a:solidFill>
                <a:srgbClr val="2B758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55BFBF2B-2FD3-49E9-9C40-B4F63CDC6254}"/>
              </a:ext>
            </a:extLst>
          </p:cNvPr>
          <p:cNvSpPr txBox="1"/>
          <p:nvPr/>
        </p:nvSpPr>
        <p:spPr>
          <a:xfrm>
            <a:off x="783062" y="1740938"/>
            <a:ext cx="1111515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[1]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郑植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席先鹏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王楠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蒋欣燎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夏山淋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机器视觉在网球捡球机器人中的应用研究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[J].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科技创新与应用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,2019(16):34-35.</a:t>
            </a:r>
          </a:p>
          <a:p>
            <a:pPr lvl="0" defTabSz="914400">
              <a:defRPr/>
            </a:pP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[2]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卫静婷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陈利伟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陈祥红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一种基于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STM32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的智能乒乓球捡球小车的设计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[J].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江西电力职业技术学院学报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,2019,32(05):15-16.</a:t>
            </a:r>
          </a:p>
          <a:p>
            <a:pPr lvl="0" defTabSz="914400">
              <a:defRPr/>
            </a:pP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[3]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程鹏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周朱德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陈章宝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视觉导航网球捡球机器人控制系统设计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[J].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工业控制计算机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,2019,32(03):120-121.</a:t>
            </a:r>
          </a:p>
          <a:p>
            <a:pPr lvl="0" defTabSz="914400">
              <a:defRPr/>
            </a:pP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[4]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丁正龙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李标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许勇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全方位运动捡球机设计与分析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[J].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九江学院学报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自然科学版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),2019,34(01):43-46.</a:t>
            </a:r>
          </a:p>
          <a:p>
            <a:pPr lvl="0" defTabSz="914400">
              <a:defRPr/>
            </a:pP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[5]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赵张燕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李向阳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钱金戈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杨静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张栢胜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基于嵌入式的智能捡球小车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[J].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电子世界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,2019(04):134-135.</a:t>
            </a:r>
          </a:p>
          <a:p>
            <a:pPr lvl="0" defTabSz="914400">
              <a:defRPr/>
            </a:pP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[6]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罗水亮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王磊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智能网球捡球机系统设计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[C]. 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北京力学会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北京力学会第二十五届学术年会会议论文集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北京力学会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北京力学会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,2019:789-790.</a:t>
            </a:r>
          </a:p>
          <a:p>
            <a:pPr lvl="0" defTabSz="914400">
              <a:defRPr/>
            </a:pP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[7]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宿增迪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基于视觉识别的智能捡网球机器人开发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[D].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大连理工大学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,2018.</a:t>
            </a:r>
          </a:p>
          <a:p>
            <a:pPr lvl="0" defTabSz="914400">
              <a:defRPr/>
            </a:pP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[8]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刘阳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基于机器视觉、机器听觉信息融合的普适目标跟踪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[D].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哈尔滨工程大学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,2015.</a:t>
            </a:r>
          </a:p>
          <a:p>
            <a:pPr lvl="0" defTabSz="914400">
              <a:defRPr/>
            </a:pP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[9]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李昕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基于音频视频信息融合的人物跟踪及其应用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[D].</a:t>
            </a:r>
            <a:r>
              <a:rPr lang="zh-CN" altLang="en-US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清华大学</a:t>
            </a:r>
            <a:r>
              <a:rPr lang="en-US" altLang="zh-CN" sz="20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,2005.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27A6DF5-6AA8-4141-813A-0DDE37DCB6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79" y="1055135"/>
            <a:ext cx="5292370" cy="6272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72568" tIns="36283" rIns="72568" bIns="36283">
            <a:spAutoFit/>
          </a:bodyPr>
          <a:lstStyle/>
          <a:p>
            <a:pPr lvl="0">
              <a:defRPr/>
            </a:pPr>
            <a:r>
              <a:rPr lang="zh-CN" altLang="en-US" sz="3600" kern="0" dirty="0">
                <a:solidFill>
                  <a:srgbClr val="ED6C00"/>
                </a:solidFill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相关文献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07D64BC-F6EA-4CE6-89CE-984C8FEA9A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64042" y="0"/>
            <a:ext cx="4448293" cy="93504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72568" tIns="36283" rIns="72568" bIns="36283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ED6C00"/>
                </a:solidFill>
                <a:effectLst/>
                <a:uLnTx/>
                <a:uFillTx/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捡球机器人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ED6C00"/>
              </a:solidFill>
              <a:effectLst/>
              <a:uLnTx/>
              <a:uFillTx/>
              <a:latin typeface="Optima" panose="02000503060000020004" pitchFamily="2" charset="0"/>
              <a:ea typeface="微软雅黑" panose="020B0503020204020204" pitchFamily="34" charset="-122"/>
              <a:cs typeface="+mn-ea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调研</a:t>
            </a:r>
          </a:p>
        </p:txBody>
      </p:sp>
    </p:spTree>
    <p:extLst>
      <p:ext uri="{BB962C8B-B14F-4D97-AF65-F5344CB8AC3E}">
        <p14:creationId xmlns:p14="http://schemas.microsoft.com/office/powerpoint/2010/main" val="1070665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直接连接符 68"/>
          <p:cNvCxnSpPr/>
          <p:nvPr/>
        </p:nvCxnSpPr>
        <p:spPr>
          <a:xfrm>
            <a:off x="1751479" y="2271877"/>
            <a:ext cx="8700957" cy="31895"/>
          </a:xfrm>
          <a:prstGeom prst="line">
            <a:avLst/>
          </a:prstGeom>
          <a:ln>
            <a:solidFill>
              <a:srgbClr val="157E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>
            <a:off x="1842696" y="4223461"/>
            <a:ext cx="8446944" cy="16337"/>
          </a:xfrm>
          <a:prstGeom prst="line">
            <a:avLst/>
          </a:prstGeom>
          <a:ln>
            <a:solidFill>
              <a:srgbClr val="157E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2815513" y="2794918"/>
            <a:ext cx="6560973" cy="903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4800" b="1" dirty="0">
                <a:solidFill>
                  <a:srgbClr val="157E9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 for Reading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E7E343F-EB47-4406-A297-609EFC516FFC}"/>
              </a:ext>
            </a:extLst>
          </p:cNvPr>
          <p:cNvSpPr txBox="1"/>
          <p:nvPr/>
        </p:nvSpPr>
        <p:spPr>
          <a:xfrm>
            <a:off x="173317" y="6250945"/>
            <a:ext cx="1524387" cy="498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srgbClr val="2B7585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2020.3.4</a:t>
            </a:r>
            <a:endParaRPr lang="zh-CN" altLang="en-US" b="1" dirty="0">
              <a:solidFill>
                <a:srgbClr val="2B7585"/>
              </a:solidFill>
              <a:latin typeface="Times New Roman" panose="020206030504050203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1564042" y="0"/>
            <a:ext cx="4448293" cy="93504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72568" tIns="36283" rIns="72568" bIns="36283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ED6C00"/>
                </a:solidFill>
                <a:effectLst/>
                <a:uLnTx/>
                <a:uFillTx/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捡球机器人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ED6C00"/>
              </a:solidFill>
              <a:effectLst/>
              <a:uLnTx/>
              <a:uFillTx/>
              <a:latin typeface="Optima" panose="02000503060000020004" pitchFamily="2" charset="0"/>
              <a:ea typeface="微软雅黑" panose="020B0503020204020204" pitchFamily="34" charset="-122"/>
              <a:cs typeface="+mn-ea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调研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08AA4-3D32-446F-8A43-F6F8300082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79" y="1055135"/>
            <a:ext cx="5292370" cy="6272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72568" tIns="36283" rIns="72568" bIns="36283">
            <a:spAutoFit/>
          </a:bodyPr>
          <a:lstStyle/>
          <a:p>
            <a:pPr lvl="0">
              <a:defRPr/>
            </a:pPr>
            <a:r>
              <a:rPr lang="zh-CN" altLang="en-US" sz="3600" kern="0" dirty="0">
                <a:solidFill>
                  <a:srgbClr val="ED6C00"/>
                </a:solidFill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方案剖分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9B8A529-DF1F-4E83-9D5A-444056109B2C}"/>
              </a:ext>
            </a:extLst>
          </p:cNvPr>
          <p:cNvSpPr/>
          <p:nvPr/>
        </p:nvSpPr>
        <p:spPr>
          <a:xfrm>
            <a:off x="5078264" y="3705512"/>
            <a:ext cx="2538019" cy="935049"/>
          </a:xfrm>
          <a:prstGeom prst="rect">
            <a:avLst/>
          </a:prstGeom>
          <a:noFill/>
          <a:ln w="38100">
            <a:solidFill>
              <a:srgbClr val="ED6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ED6C00"/>
                </a:solidFill>
              </a:rPr>
              <a:t>捡球机器人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081850E-D83F-4358-9688-5C5473C1BC3C}"/>
              </a:ext>
            </a:extLst>
          </p:cNvPr>
          <p:cNvSpPr/>
          <p:nvPr/>
        </p:nvSpPr>
        <p:spPr>
          <a:xfrm>
            <a:off x="1124970" y="4173036"/>
            <a:ext cx="2538019" cy="935049"/>
          </a:xfrm>
          <a:prstGeom prst="rect">
            <a:avLst/>
          </a:prstGeom>
          <a:noFill/>
          <a:ln w="38100">
            <a:solidFill>
              <a:srgbClr val="3693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3693A8"/>
                </a:solidFill>
              </a:rPr>
              <a:t>机械部分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CEE843A6-5F87-490E-B08C-3634EB3113EE}"/>
              </a:ext>
            </a:extLst>
          </p:cNvPr>
          <p:cNvCxnSpPr>
            <a:cxnSpLocks/>
            <a:stCxn id="2" idx="1"/>
            <a:endCxn id="11" idx="3"/>
          </p:cNvCxnSpPr>
          <p:nvPr/>
        </p:nvCxnSpPr>
        <p:spPr>
          <a:xfrm flipH="1">
            <a:off x="3662989" y="4173037"/>
            <a:ext cx="1415275" cy="467524"/>
          </a:xfrm>
          <a:prstGeom prst="line">
            <a:avLst/>
          </a:prstGeom>
          <a:ln w="28575">
            <a:solidFill>
              <a:srgbClr val="3693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48A26FC0-763A-4E49-BE70-017EF8FFDCFE}"/>
              </a:ext>
            </a:extLst>
          </p:cNvPr>
          <p:cNvSpPr/>
          <p:nvPr/>
        </p:nvSpPr>
        <p:spPr>
          <a:xfrm>
            <a:off x="9157293" y="4157136"/>
            <a:ext cx="2538019" cy="935049"/>
          </a:xfrm>
          <a:prstGeom prst="rect">
            <a:avLst/>
          </a:prstGeom>
          <a:noFill/>
          <a:ln w="38100">
            <a:solidFill>
              <a:srgbClr val="3693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3693A8"/>
                </a:solidFill>
              </a:rPr>
              <a:t>控制部分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5872A6A-4F88-4CA3-932A-A49706F2B394}"/>
              </a:ext>
            </a:extLst>
          </p:cNvPr>
          <p:cNvCxnSpPr>
            <a:cxnSpLocks/>
            <a:stCxn id="2" idx="3"/>
            <a:endCxn id="15" idx="1"/>
          </p:cNvCxnSpPr>
          <p:nvPr/>
        </p:nvCxnSpPr>
        <p:spPr>
          <a:xfrm>
            <a:off x="7616283" y="4173037"/>
            <a:ext cx="1541010" cy="451624"/>
          </a:xfrm>
          <a:prstGeom prst="line">
            <a:avLst/>
          </a:prstGeom>
          <a:ln w="28575">
            <a:solidFill>
              <a:srgbClr val="3693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17189B8A-FC8D-4850-97E0-661733739348}"/>
              </a:ext>
            </a:extLst>
          </p:cNvPr>
          <p:cNvSpPr/>
          <p:nvPr/>
        </p:nvSpPr>
        <p:spPr>
          <a:xfrm>
            <a:off x="5078264" y="5400497"/>
            <a:ext cx="2538019" cy="935049"/>
          </a:xfrm>
          <a:prstGeom prst="rect">
            <a:avLst/>
          </a:prstGeom>
          <a:noFill/>
          <a:ln w="38100">
            <a:solidFill>
              <a:srgbClr val="3693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3693A8"/>
                </a:solidFill>
              </a:rPr>
              <a:t>视觉部分</a:t>
            </a: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312DD408-049F-4B8B-BC5A-BA8CD6D60651}"/>
              </a:ext>
            </a:extLst>
          </p:cNvPr>
          <p:cNvCxnSpPr>
            <a:cxnSpLocks/>
            <a:stCxn id="2" idx="2"/>
            <a:endCxn id="20" idx="0"/>
          </p:cNvCxnSpPr>
          <p:nvPr/>
        </p:nvCxnSpPr>
        <p:spPr>
          <a:xfrm>
            <a:off x="6347274" y="4640561"/>
            <a:ext cx="0" cy="759936"/>
          </a:xfrm>
          <a:prstGeom prst="line">
            <a:avLst/>
          </a:prstGeom>
          <a:ln w="28575">
            <a:solidFill>
              <a:srgbClr val="3693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031FE92E-F2A1-4FCD-B25B-B9CAA11B175F}"/>
              </a:ext>
            </a:extLst>
          </p:cNvPr>
          <p:cNvSpPr/>
          <p:nvPr/>
        </p:nvSpPr>
        <p:spPr>
          <a:xfrm>
            <a:off x="9157293" y="2233339"/>
            <a:ext cx="2538019" cy="935049"/>
          </a:xfrm>
          <a:prstGeom prst="rect">
            <a:avLst/>
          </a:prstGeom>
          <a:noFill/>
          <a:ln w="38100">
            <a:solidFill>
              <a:srgbClr val="3693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3693A8"/>
                </a:solidFill>
              </a:rPr>
              <a:t>传感部分</a:t>
            </a: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E4959A7A-BB99-4197-85CA-A1F79161D4B4}"/>
              </a:ext>
            </a:extLst>
          </p:cNvPr>
          <p:cNvCxnSpPr>
            <a:cxnSpLocks/>
            <a:stCxn id="2" idx="3"/>
            <a:endCxn id="25" idx="2"/>
          </p:cNvCxnSpPr>
          <p:nvPr/>
        </p:nvCxnSpPr>
        <p:spPr>
          <a:xfrm flipV="1">
            <a:off x="7616283" y="3168388"/>
            <a:ext cx="2810020" cy="1004649"/>
          </a:xfrm>
          <a:prstGeom prst="line">
            <a:avLst/>
          </a:prstGeom>
          <a:ln w="28575">
            <a:solidFill>
              <a:srgbClr val="3693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04DEC972-C699-4447-9C58-548B131B5897}"/>
              </a:ext>
            </a:extLst>
          </p:cNvPr>
          <p:cNvSpPr/>
          <p:nvPr/>
        </p:nvSpPr>
        <p:spPr>
          <a:xfrm>
            <a:off x="1124969" y="2356770"/>
            <a:ext cx="2538019" cy="935049"/>
          </a:xfrm>
          <a:prstGeom prst="rect">
            <a:avLst/>
          </a:prstGeom>
          <a:noFill/>
          <a:ln w="38100">
            <a:solidFill>
              <a:srgbClr val="3693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3693A8"/>
                </a:solidFill>
              </a:rPr>
              <a:t>驱动部分</a:t>
            </a: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A83E8707-CF20-46E5-9B0E-4DE7541DE8F7}"/>
              </a:ext>
            </a:extLst>
          </p:cNvPr>
          <p:cNvCxnSpPr>
            <a:cxnSpLocks/>
            <a:stCxn id="2" idx="1"/>
            <a:endCxn id="31" idx="2"/>
          </p:cNvCxnSpPr>
          <p:nvPr/>
        </p:nvCxnSpPr>
        <p:spPr>
          <a:xfrm flipH="1" flipV="1">
            <a:off x="2393979" y="3291819"/>
            <a:ext cx="2684285" cy="881218"/>
          </a:xfrm>
          <a:prstGeom prst="line">
            <a:avLst/>
          </a:prstGeom>
          <a:ln w="28575">
            <a:solidFill>
              <a:srgbClr val="3693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矩形 63">
            <a:extLst>
              <a:ext uri="{FF2B5EF4-FFF2-40B4-BE49-F238E27FC236}">
                <a16:creationId xmlns:a16="http://schemas.microsoft.com/office/drawing/2014/main" id="{506DCD0B-AB8B-4E49-AB01-E414A8B756A6}"/>
              </a:ext>
            </a:extLst>
          </p:cNvPr>
          <p:cNvSpPr/>
          <p:nvPr/>
        </p:nvSpPr>
        <p:spPr>
          <a:xfrm>
            <a:off x="5078263" y="1992672"/>
            <a:ext cx="2538019" cy="935049"/>
          </a:xfrm>
          <a:prstGeom prst="rect">
            <a:avLst/>
          </a:prstGeom>
          <a:noFill/>
          <a:ln w="38100">
            <a:solidFill>
              <a:srgbClr val="3693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3693A8"/>
                </a:solidFill>
              </a:rPr>
              <a:t>通信部分</a:t>
            </a:r>
          </a:p>
        </p:txBody>
      </p: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336F11DF-CC24-4423-B917-FFA8897722B6}"/>
              </a:ext>
            </a:extLst>
          </p:cNvPr>
          <p:cNvCxnSpPr>
            <a:cxnSpLocks/>
            <a:stCxn id="2" idx="0"/>
            <a:endCxn id="64" idx="2"/>
          </p:cNvCxnSpPr>
          <p:nvPr/>
        </p:nvCxnSpPr>
        <p:spPr>
          <a:xfrm flipH="1" flipV="1">
            <a:off x="6347273" y="2927721"/>
            <a:ext cx="1" cy="777791"/>
          </a:xfrm>
          <a:prstGeom prst="line">
            <a:avLst/>
          </a:prstGeom>
          <a:ln w="28575">
            <a:solidFill>
              <a:srgbClr val="3693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矩形 67">
            <a:extLst>
              <a:ext uri="{FF2B5EF4-FFF2-40B4-BE49-F238E27FC236}">
                <a16:creationId xmlns:a16="http://schemas.microsoft.com/office/drawing/2014/main" id="{864BFE02-087E-4C89-889D-1B96B8DF8573}"/>
              </a:ext>
            </a:extLst>
          </p:cNvPr>
          <p:cNvSpPr/>
          <p:nvPr/>
        </p:nvSpPr>
        <p:spPr>
          <a:xfrm>
            <a:off x="5078263" y="260679"/>
            <a:ext cx="2538019" cy="935049"/>
          </a:xfrm>
          <a:prstGeom prst="rect">
            <a:avLst/>
          </a:prstGeom>
          <a:noFill/>
          <a:ln w="38100">
            <a:solidFill>
              <a:srgbClr val="3693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3693A8"/>
                </a:solidFill>
              </a:rPr>
              <a:t>用户界面</a:t>
            </a:r>
          </a:p>
        </p:txBody>
      </p:sp>
      <p:cxnSp>
        <p:nvCxnSpPr>
          <p:cNvPr id="69" name="直接连接符 68">
            <a:extLst>
              <a:ext uri="{FF2B5EF4-FFF2-40B4-BE49-F238E27FC236}">
                <a16:creationId xmlns:a16="http://schemas.microsoft.com/office/drawing/2014/main" id="{58CEEA3B-E0E2-4EFF-BD1F-9B505C08B6E2}"/>
              </a:ext>
            </a:extLst>
          </p:cNvPr>
          <p:cNvCxnSpPr>
            <a:cxnSpLocks/>
            <a:endCxn id="68" idx="2"/>
          </p:cNvCxnSpPr>
          <p:nvPr/>
        </p:nvCxnSpPr>
        <p:spPr>
          <a:xfrm flipH="1" flipV="1">
            <a:off x="6347273" y="1195728"/>
            <a:ext cx="1" cy="777791"/>
          </a:xfrm>
          <a:prstGeom prst="line">
            <a:avLst/>
          </a:prstGeom>
          <a:ln w="28575">
            <a:solidFill>
              <a:srgbClr val="3693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765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55BFBF2B-2FD3-49E9-9C40-B4F63CDC6254}"/>
              </a:ext>
            </a:extLst>
          </p:cNvPr>
          <p:cNvSpPr txBox="1"/>
          <p:nvPr/>
        </p:nvSpPr>
        <p:spPr>
          <a:xfrm>
            <a:off x="783063" y="1740938"/>
            <a:ext cx="2662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车体结构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27A6DF5-6AA8-4141-813A-0DDE37DCB6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79" y="1055135"/>
            <a:ext cx="5292370" cy="6272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72568" tIns="36283" rIns="72568" bIns="36283">
            <a:spAutoFit/>
          </a:bodyPr>
          <a:lstStyle/>
          <a:p>
            <a:pPr lvl="0">
              <a:defRPr/>
            </a:pPr>
            <a:r>
              <a:rPr lang="zh-CN" altLang="en-US" sz="3600" kern="0" dirty="0">
                <a:solidFill>
                  <a:srgbClr val="ED6C00"/>
                </a:solidFill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机械部分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DF529BE-CCBB-41A8-9DF2-9FEFA875B1A8}"/>
              </a:ext>
            </a:extLst>
          </p:cNvPr>
          <p:cNvSpPr txBox="1"/>
          <p:nvPr/>
        </p:nvSpPr>
        <p:spPr>
          <a:xfrm>
            <a:off x="830539" y="2264158"/>
            <a:ext cx="3273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抓取装置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B7A87F4-F8A6-40E2-92C4-0F9CC62D0B49}"/>
              </a:ext>
            </a:extLst>
          </p:cNvPr>
          <p:cNvSpPr txBox="1"/>
          <p:nvPr/>
        </p:nvSpPr>
        <p:spPr>
          <a:xfrm>
            <a:off x="830539" y="2845909"/>
            <a:ext cx="3273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校核与仿真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5B4F4AE-1582-49DE-98C4-9E09BF47050D}"/>
              </a:ext>
            </a:extLst>
          </p:cNvPr>
          <p:cNvSpPr txBox="1"/>
          <p:nvPr/>
        </p:nvSpPr>
        <p:spPr>
          <a:xfrm>
            <a:off x="946614" y="4346606"/>
            <a:ext cx="36030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基于球体色彩识别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18C8EDE-9044-4FE8-9E90-83766C2C3F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3630" y="3660803"/>
            <a:ext cx="5292370" cy="6272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72568" tIns="36283" rIns="72568" bIns="36283">
            <a:spAutoFit/>
          </a:bodyPr>
          <a:lstStyle/>
          <a:p>
            <a:pPr lvl="0">
              <a:defRPr/>
            </a:pPr>
            <a:r>
              <a:rPr lang="zh-CN" altLang="en-US" sz="3600" kern="0" dirty="0">
                <a:solidFill>
                  <a:srgbClr val="ED6C00"/>
                </a:solidFill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视觉部分</a:t>
            </a: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09CF514F-2301-491B-B87F-2D82D37F0CE9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>
          <a:xfrm>
            <a:off x="4549698" y="4608216"/>
            <a:ext cx="1901900" cy="0"/>
          </a:xfrm>
          <a:prstGeom prst="straightConnector1">
            <a:avLst/>
          </a:prstGeom>
          <a:ln w="28575">
            <a:solidFill>
              <a:srgbClr val="3693A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523400D8-2EDE-4ECB-80B9-2B42E93C7F86}"/>
              </a:ext>
            </a:extLst>
          </p:cNvPr>
          <p:cNvSpPr txBox="1"/>
          <p:nvPr/>
        </p:nvSpPr>
        <p:spPr>
          <a:xfrm>
            <a:off x="6451598" y="4346606"/>
            <a:ext cx="36030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单目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84060DB-999C-4814-BBF3-F74D8A312F77}"/>
              </a:ext>
            </a:extLst>
          </p:cNvPr>
          <p:cNvSpPr txBox="1"/>
          <p:nvPr/>
        </p:nvSpPr>
        <p:spPr>
          <a:xfrm>
            <a:off x="946614" y="5189967"/>
            <a:ext cx="4450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基于球体形状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高度识别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D7E88504-2E4C-49D1-9275-CA6382F37F58}"/>
              </a:ext>
            </a:extLst>
          </p:cNvPr>
          <p:cNvCxnSpPr>
            <a:cxnSpLocks/>
            <a:stCxn id="16" idx="3"/>
            <a:endCxn id="18" idx="1"/>
          </p:cNvCxnSpPr>
          <p:nvPr/>
        </p:nvCxnSpPr>
        <p:spPr>
          <a:xfrm>
            <a:off x="5397190" y="5451577"/>
            <a:ext cx="1054408" cy="0"/>
          </a:xfrm>
          <a:prstGeom prst="straightConnector1">
            <a:avLst/>
          </a:prstGeom>
          <a:ln w="28575">
            <a:solidFill>
              <a:srgbClr val="3693A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108D8ECF-F0AF-4F67-A1E4-946F745B1CDD}"/>
              </a:ext>
            </a:extLst>
          </p:cNvPr>
          <p:cNvSpPr txBox="1"/>
          <p:nvPr/>
        </p:nvSpPr>
        <p:spPr>
          <a:xfrm>
            <a:off x="6451598" y="5189967"/>
            <a:ext cx="36030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双目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32C9B4C-D06F-42AC-9E41-6A3D605F39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64042" y="0"/>
            <a:ext cx="4448293" cy="93504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72568" tIns="36283" rIns="72568" bIns="36283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ED6C00"/>
                </a:solidFill>
                <a:effectLst/>
                <a:uLnTx/>
                <a:uFillTx/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捡球机器人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ED6C00"/>
              </a:solidFill>
              <a:effectLst/>
              <a:uLnTx/>
              <a:uFillTx/>
              <a:latin typeface="Optima" panose="02000503060000020004" pitchFamily="2" charset="0"/>
              <a:ea typeface="微软雅黑" panose="020B0503020204020204" pitchFamily="34" charset="-122"/>
              <a:cs typeface="+mn-ea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调研</a:t>
            </a:r>
          </a:p>
        </p:txBody>
      </p:sp>
    </p:spTree>
    <p:extLst>
      <p:ext uri="{BB962C8B-B14F-4D97-AF65-F5344CB8AC3E}">
        <p14:creationId xmlns:p14="http://schemas.microsoft.com/office/powerpoint/2010/main" val="1097296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55BFBF2B-2FD3-49E9-9C40-B4F63CDC6254}"/>
              </a:ext>
            </a:extLst>
          </p:cNvPr>
          <p:cNvSpPr txBox="1"/>
          <p:nvPr/>
        </p:nvSpPr>
        <p:spPr>
          <a:xfrm>
            <a:off x="830539" y="1740938"/>
            <a:ext cx="2662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电源选型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27A6DF5-6AA8-4141-813A-0DDE37DCB6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79" y="1055135"/>
            <a:ext cx="5292370" cy="6272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72568" tIns="36283" rIns="72568" bIns="36283">
            <a:spAutoFit/>
          </a:bodyPr>
          <a:lstStyle/>
          <a:p>
            <a:pPr lvl="0">
              <a:defRPr/>
            </a:pPr>
            <a:r>
              <a:rPr lang="zh-CN" altLang="en-US" sz="3600" kern="0" dirty="0">
                <a:solidFill>
                  <a:srgbClr val="ED6C00"/>
                </a:solidFill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驱动部分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DF529BE-CCBB-41A8-9DF2-9FEFA875B1A8}"/>
              </a:ext>
            </a:extLst>
          </p:cNvPr>
          <p:cNvSpPr txBox="1"/>
          <p:nvPr/>
        </p:nvSpPr>
        <p:spPr>
          <a:xfrm>
            <a:off x="830539" y="2264158"/>
            <a:ext cx="3273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电量管理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B7A87F4-F8A6-40E2-92C4-0F9CC62D0B49}"/>
              </a:ext>
            </a:extLst>
          </p:cNvPr>
          <p:cNvSpPr txBox="1"/>
          <p:nvPr/>
        </p:nvSpPr>
        <p:spPr>
          <a:xfrm>
            <a:off x="830539" y="2845909"/>
            <a:ext cx="3273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太阳能充电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(?)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5B4F4AE-1582-49DE-98C4-9E09BF47050D}"/>
              </a:ext>
            </a:extLst>
          </p:cNvPr>
          <p:cNvSpPr txBox="1"/>
          <p:nvPr/>
        </p:nvSpPr>
        <p:spPr>
          <a:xfrm>
            <a:off x="946614" y="4346606"/>
            <a:ext cx="24656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传感器集成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18C8EDE-9044-4FE8-9E90-83766C2C3F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3630" y="3660803"/>
            <a:ext cx="5292370" cy="6272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72568" tIns="36283" rIns="72568" bIns="36283">
            <a:spAutoFit/>
          </a:bodyPr>
          <a:lstStyle/>
          <a:p>
            <a:pPr lvl="0">
              <a:defRPr/>
            </a:pPr>
            <a:r>
              <a:rPr lang="zh-CN" altLang="en-US" sz="3600" kern="0" dirty="0">
                <a:solidFill>
                  <a:srgbClr val="ED6C00"/>
                </a:solidFill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控制部分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84060DB-999C-4814-BBF3-F74D8A312F77}"/>
              </a:ext>
            </a:extLst>
          </p:cNvPr>
          <p:cNvSpPr txBox="1"/>
          <p:nvPr/>
        </p:nvSpPr>
        <p:spPr>
          <a:xfrm>
            <a:off x="946615" y="5189967"/>
            <a:ext cx="20753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运动控制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D7E88504-2E4C-49D1-9275-CA6382F37F58}"/>
              </a:ext>
            </a:extLst>
          </p:cNvPr>
          <p:cNvCxnSpPr>
            <a:cxnSpLocks/>
            <a:stCxn id="16" idx="3"/>
            <a:endCxn id="18" idx="1"/>
          </p:cNvCxnSpPr>
          <p:nvPr/>
        </p:nvCxnSpPr>
        <p:spPr>
          <a:xfrm>
            <a:off x="3021981" y="5451577"/>
            <a:ext cx="641816" cy="0"/>
          </a:xfrm>
          <a:prstGeom prst="straightConnector1">
            <a:avLst/>
          </a:prstGeom>
          <a:ln w="28575">
            <a:solidFill>
              <a:srgbClr val="3693A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108D8ECF-F0AF-4F67-A1E4-946F745B1CDD}"/>
              </a:ext>
            </a:extLst>
          </p:cNvPr>
          <p:cNvSpPr txBox="1"/>
          <p:nvPr/>
        </p:nvSpPr>
        <p:spPr>
          <a:xfrm>
            <a:off x="3663797" y="5189967"/>
            <a:ext cx="25808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路径规划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0B9D9C1-C345-48F3-8586-5C7819972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64042" y="0"/>
            <a:ext cx="4448293" cy="93504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72568" tIns="36283" rIns="72568" bIns="36283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ED6C00"/>
                </a:solidFill>
                <a:effectLst/>
                <a:uLnTx/>
                <a:uFillTx/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捡球机器人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ED6C00"/>
              </a:solidFill>
              <a:effectLst/>
              <a:uLnTx/>
              <a:uFillTx/>
              <a:latin typeface="Optima" panose="02000503060000020004" pitchFamily="2" charset="0"/>
              <a:ea typeface="微软雅黑" panose="020B0503020204020204" pitchFamily="34" charset="-122"/>
              <a:cs typeface="+mn-ea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调研</a:t>
            </a:r>
          </a:p>
        </p:txBody>
      </p:sp>
    </p:spTree>
    <p:extLst>
      <p:ext uri="{BB962C8B-B14F-4D97-AF65-F5344CB8AC3E}">
        <p14:creationId xmlns:p14="http://schemas.microsoft.com/office/powerpoint/2010/main" val="2410594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627A6DF5-6AA8-4141-813A-0DDE37DCB6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79" y="1055135"/>
            <a:ext cx="5292370" cy="6272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72568" tIns="36283" rIns="72568" bIns="36283">
            <a:spAutoFit/>
          </a:bodyPr>
          <a:lstStyle/>
          <a:p>
            <a:pPr lvl="0">
              <a:defRPr/>
            </a:pPr>
            <a:r>
              <a:rPr lang="zh-CN" altLang="en-US" sz="3600" kern="0" dirty="0">
                <a:solidFill>
                  <a:srgbClr val="ED6C00"/>
                </a:solidFill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传感部分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5B4F4AE-1582-49DE-98C4-9E09BF47050D}"/>
              </a:ext>
            </a:extLst>
          </p:cNvPr>
          <p:cNvSpPr txBox="1"/>
          <p:nvPr/>
        </p:nvSpPr>
        <p:spPr>
          <a:xfrm>
            <a:off x="660400" y="1740938"/>
            <a:ext cx="24656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红外传感器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09CF514F-2301-491B-B87F-2D82D37F0CE9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>
          <a:xfrm>
            <a:off x="3126059" y="2002548"/>
            <a:ext cx="641814" cy="0"/>
          </a:xfrm>
          <a:prstGeom prst="straightConnector1">
            <a:avLst/>
          </a:prstGeom>
          <a:ln w="28575">
            <a:solidFill>
              <a:srgbClr val="3693A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523400D8-2EDE-4ECB-80B9-2B42E93C7F86}"/>
              </a:ext>
            </a:extLst>
          </p:cNvPr>
          <p:cNvSpPr txBox="1"/>
          <p:nvPr/>
        </p:nvSpPr>
        <p:spPr>
          <a:xfrm>
            <a:off x="3767873" y="1740938"/>
            <a:ext cx="10643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避障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84060DB-999C-4814-BBF3-F74D8A312F77}"/>
              </a:ext>
            </a:extLst>
          </p:cNvPr>
          <p:cNvSpPr txBox="1"/>
          <p:nvPr/>
        </p:nvSpPr>
        <p:spPr>
          <a:xfrm>
            <a:off x="682949" y="2350201"/>
            <a:ext cx="24656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温度传感器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D7E88504-2E4C-49D1-9275-CA6382F37F58}"/>
              </a:ext>
            </a:extLst>
          </p:cNvPr>
          <p:cNvCxnSpPr>
            <a:cxnSpLocks/>
            <a:stCxn id="16" idx="3"/>
            <a:endCxn id="18" idx="1"/>
          </p:cNvCxnSpPr>
          <p:nvPr/>
        </p:nvCxnSpPr>
        <p:spPr>
          <a:xfrm>
            <a:off x="3148608" y="2611811"/>
            <a:ext cx="641814" cy="0"/>
          </a:xfrm>
          <a:prstGeom prst="straightConnector1">
            <a:avLst/>
          </a:prstGeom>
          <a:ln w="28575">
            <a:solidFill>
              <a:srgbClr val="3693A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108D8ECF-F0AF-4F67-A1E4-946F745B1CDD}"/>
              </a:ext>
            </a:extLst>
          </p:cNvPr>
          <p:cNvSpPr txBox="1"/>
          <p:nvPr/>
        </p:nvSpPr>
        <p:spPr>
          <a:xfrm>
            <a:off x="3790422" y="2350201"/>
            <a:ext cx="1454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防过热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E0BD0F5-5328-4870-8603-4D5F41C7B7EB}"/>
              </a:ext>
            </a:extLst>
          </p:cNvPr>
          <p:cNvSpPr txBox="1"/>
          <p:nvPr/>
        </p:nvSpPr>
        <p:spPr>
          <a:xfrm>
            <a:off x="660400" y="3571594"/>
            <a:ext cx="17891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陀螺仪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267056E-EEDD-4F85-9795-CC9CAE13503F}"/>
              </a:ext>
            </a:extLst>
          </p:cNvPr>
          <p:cNvSpPr txBox="1"/>
          <p:nvPr/>
        </p:nvSpPr>
        <p:spPr>
          <a:xfrm>
            <a:off x="658813" y="2959463"/>
            <a:ext cx="25883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超声传感器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43779FD6-B667-4E59-8A1F-E22E050497FD}"/>
              </a:ext>
            </a:extLst>
          </p:cNvPr>
          <p:cNvCxnSpPr>
            <a:cxnSpLocks/>
            <a:stCxn id="21" idx="3"/>
            <a:endCxn id="23" idx="1"/>
          </p:cNvCxnSpPr>
          <p:nvPr/>
        </p:nvCxnSpPr>
        <p:spPr>
          <a:xfrm>
            <a:off x="3247134" y="3221073"/>
            <a:ext cx="703766" cy="0"/>
          </a:xfrm>
          <a:prstGeom prst="straightConnector1">
            <a:avLst/>
          </a:prstGeom>
          <a:ln w="28575">
            <a:solidFill>
              <a:srgbClr val="3693A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F268DBD5-22C5-47E6-8BE6-E992DE6D6DFF}"/>
              </a:ext>
            </a:extLst>
          </p:cNvPr>
          <p:cNvSpPr txBox="1"/>
          <p:nvPr/>
        </p:nvSpPr>
        <p:spPr>
          <a:xfrm>
            <a:off x="3950900" y="2959463"/>
            <a:ext cx="31322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防跌落、虚拟墙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44046AE-5B75-457C-917D-D46B423BAA5D}"/>
              </a:ext>
            </a:extLst>
          </p:cNvPr>
          <p:cNvSpPr txBox="1"/>
          <p:nvPr/>
        </p:nvSpPr>
        <p:spPr>
          <a:xfrm>
            <a:off x="640079" y="4177988"/>
            <a:ext cx="3262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激光雷达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2B931B5-3FA6-4919-B003-A04CC4E568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647" y="4818270"/>
            <a:ext cx="5292370" cy="6272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72568" tIns="36283" rIns="72568" bIns="36283">
            <a:spAutoFit/>
          </a:bodyPr>
          <a:lstStyle/>
          <a:p>
            <a:pPr lvl="0">
              <a:defRPr/>
            </a:pPr>
            <a:r>
              <a:rPr lang="zh-CN" altLang="en-US" sz="3600" kern="0" dirty="0">
                <a:solidFill>
                  <a:srgbClr val="ED6C00"/>
                </a:solidFill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通讯与用户界面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8C079EE-492F-4A9E-9C82-C90137BAC66D}"/>
              </a:ext>
            </a:extLst>
          </p:cNvPr>
          <p:cNvSpPr txBox="1"/>
          <p:nvPr/>
        </p:nvSpPr>
        <p:spPr>
          <a:xfrm>
            <a:off x="652968" y="5504073"/>
            <a:ext cx="37071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通过手机便捷遥控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62B65C89-0CEF-4E29-9528-3351C1D6E8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64042" y="0"/>
            <a:ext cx="4448293" cy="93504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72568" tIns="36283" rIns="72568" bIns="36283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ED6C00"/>
                </a:solidFill>
                <a:effectLst/>
                <a:uLnTx/>
                <a:uFillTx/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捡球机器人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ED6C00"/>
              </a:solidFill>
              <a:effectLst/>
              <a:uLnTx/>
              <a:uFillTx/>
              <a:latin typeface="Optima" panose="02000503060000020004" pitchFamily="2" charset="0"/>
              <a:ea typeface="微软雅黑" panose="020B0503020204020204" pitchFamily="34" charset="-122"/>
              <a:cs typeface="+mn-ea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调研</a:t>
            </a:r>
          </a:p>
        </p:txBody>
      </p:sp>
    </p:spTree>
    <p:extLst>
      <p:ext uri="{BB962C8B-B14F-4D97-AF65-F5344CB8AC3E}">
        <p14:creationId xmlns:p14="http://schemas.microsoft.com/office/powerpoint/2010/main" val="3923836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627A6DF5-6AA8-4141-813A-0DDE37DCB6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79" y="1055135"/>
            <a:ext cx="5292370" cy="6272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72568" tIns="36283" rIns="72568" bIns="36283">
            <a:spAutoFit/>
          </a:bodyPr>
          <a:lstStyle/>
          <a:p>
            <a:pPr lvl="0">
              <a:defRPr/>
            </a:pPr>
            <a:r>
              <a:rPr lang="zh-CN" altLang="en-US" sz="3600" kern="0" dirty="0">
                <a:solidFill>
                  <a:srgbClr val="ED6C00"/>
                </a:solidFill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现有案例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9AA3318-2324-4E35-87E0-15EA09167D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2491" y="3428999"/>
            <a:ext cx="4235112" cy="2391593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E371A5DE-8F1F-4779-885C-F9CAEBE26429}"/>
              </a:ext>
            </a:extLst>
          </p:cNvPr>
          <p:cNvSpPr txBox="1"/>
          <p:nvPr/>
        </p:nvSpPr>
        <p:spPr>
          <a:xfrm>
            <a:off x="783063" y="1740938"/>
            <a:ext cx="2662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Tennibot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9D0AC41-ADCA-4FB3-BD55-452FCB45D1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2491" y="646771"/>
            <a:ext cx="4235112" cy="2391593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ED4306C4-4922-4753-AD10-2949EBE771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063" y="2210208"/>
            <a:ext cx="5901164" cy="4399838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A0BB385B-B220-4C15-9975-AFAFE4BFDE72}"/>
              </a:ext>
            </a:extLst>
          </p:cNvPr>
          <p:cNvSpPr txBox="1"/>
          <p:nvPr/>
        </p:nvSpPr>
        <p:spPr>
          <a:xfrm>
            <a:off x="100361" y="6610046"/>
            <a:ext cx="5832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en-US" altLang="zh-CN" sz="1400" dirty="0">
                <a:hlinkClick r:id="rId6"/>
              </a:rPr>
              <a:t>http://www.geekpark.net/news/228543</a:t>
            </a:r>
            <a:endParaRPr lang="en-US" altLang="zh-CN" sz="1400" dirty="0">
              <a:solidFill>
                <a:srgbClr val="3693A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6771CC8D-72AD-453E-8BCC-45A1C1BBD4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64042" y="0"/>
            <a:ext cx="4448293" cy="93504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72568" tIns="36283" rIns="72568" bIns="36283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ED6C00"/>
                </a:solidFill>
                <a:effectLst/>
                <a:uLnTx/>
                <a:uFillTx/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捡球机器人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ED6C00"/>
              </a:solidFill>
              <a:effectLst/>
              <a:uLnTx/>
              <a:uFillTx/>
              <a:latin typeface="Optima" panose="02000503060000020004" pitchFamily="2" charset="0"/>
              <a:ea typeface="微软雅黑" panose="020B0503020204020204" pitchFamily="34" charset="-122"/>
              <a:cs typeface="+mn-ea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调研</a:t>
            </a:r>
          </a:p>
        </p:txBody>
      </p:sp>
    </p:spTree>
    <p:extLst>
      <p:ext uri="{BB962C8B-B14F-4D97-AF65-F5344CB8AC3E}">
        <p14:creationId xmlns:p14="http://schemas.microsoft.com/office/powerpoint/2010/main" val="760634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627A6DF5-6AA8-4141-813A-0DDE37DCB6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79" y="1055135"/>
            <a:ext cx="5292370" cy="6272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72568" tIns="36283" rIns="72568" bIns="36283">
            <a:spAutoFit/>
          </a:bodyPr>
          <a:lstStyle/>
          <a:p>
            <a:pPr lvl="0">
              <a:defRPr/>
            </a:pPr>
            <a:r>
              <a:rPr lang="zh-CN" altLang="en-US" sz="3600" kern="0" dirty="0">
                <a:solidFill>
                  <a:srgbClr val="ED6C00"/>
                </a:solidFill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现有案例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371A5DE-8F1F-4779-885C-F9CAEBE26429}"/>
              </a:ext>
            </a:extLst>
          </p:cNvPr>
          <p:cNvSpPr txBox="1"/>
          <p:nvPr/>
        </p:nvSpPr>
        <p:spPr>
          <a:xfrm>
            <a:off x="223062" y="1729118"/>
            <a:ext cx="57892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en-US" altLang="zh-CN" sz="28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Ball Picker:</a:t>
            </a:r>
            <a:r>
              <a:rPr lang="zh-CN" altLang="en-US" sz="28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高尔夫球自动拾取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6A947F9-0BA0-4325-BEF7-2DD5C89BC2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12"/>
          <a:stretch/>
        </p:blipFill>
        <p:spPr>
          <a:xfrm>
            <a:off x="660400" y="2577332"/>
            <a:ext cx="4959266" cy="370291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B764E74-361B-4E0E-836F-857D965D95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19"/>
          <a:stretch/>
        </p:blipFill>
        <p:spPr>
          <a:xfrm>
            <a:off x="5932449" y="1304925"/>
            <a:ext cx="6105875" cy="358599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3DFC098-4166-4569-BD46-C3F8820FD0E8}"/>
              </a:ext>
            </a:extLst>
          </p:cNvPr>
          <p:cNvSpPr txBox="1"/>
          <p:nvPr/>
        </p:nvSpPr>
        <p:spPr>
          <a:xfrm>
            <a:off x="100361" y="6610046"/>
            <a:ext cx="5832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hlinkClick r:id="rId5"/>
              </a:rPr>
              <a:t>https://post.smzdm.com/p/a88vw26/</a:t>
            </a:r>
            <a:endParaRPr lang="zh-CN" altLang="en-US" sz="14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A8DB7E1-4D28-4596-B656-E3DA181266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64042" y="0"/>
            <a:ext cx="4448293" cy="93504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72568" tIns="36283" rIns="72568" bIns="36283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ED6C00"/>
                </a:solidFill>
                <a:effectLst/>
                <a:uLnTx/>
                <a:uFillTx/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捡球机器人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ED6C00"/>
              </a:solidFill>
              <a:effectLst/>
              <a:uLnTx/>
              <a:uFillTx/>
              <a:latin typeface="Optima" panose="02000503060000020004" pitchFamily="2" charset="0"/>
              <a:ea typeface="微软雅黑" panose="020B0503020204020204" pitchFamily="34" charset="-122"/>
              <a:cs typeface="+mn-ea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调研</a:t>
            </a:r>
          </a:p>
        </p:txBody>
      </p:sp>
    </p:spTree>
    <p:extLst>
      <p:ext uri="{BB962C8B-B14F-4D97-AF65-F5344CB8AC3E}">
        <p14:creationId xmlns:p14="http://schemas.microsoft.com/office/powerpoint/2010/main" val="2224274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627A6DF5-6AA8-4141-813A-0DDE37DCB6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79" y="1055135"/>
            <a:ext cx="5292370" cy="6272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72568" tIns="36283" rIns="72568" bIns="36283">
            <a:spAutoFit/>
          </a:bodyPr>
          <a:lstStyle/>
          <a:p>
            <a:pPr lvl="0">
              <a:defRPr/>
            </a:pPr>
            <a:r>
              <a:rPr lang="zh-CN" altLang="en-US" sz="3600" kern="0" dirty="0">
                <a:solidFill>
                  <a:srgbClr val="ED6C00"/>
                </a:solidFill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现有案例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371A5DE-8F1F-4779-885C-F9CAEBE26429}"/>
              </a:ext>
            </a:extLst>
          </p:cNvPr>
          <p:cNvSpPr txBox="1"/>
          <p:nvPr/>
        </p:nvSpPr>
        <p:spPr>
          <a:xfrm>
            <a:off x="223062" y="1729118"/>
            <a:ext cx="57892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en-US" altLang="zh-CN" sz="28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DLUT</a:t>
            </a:r>
            <a:r>
              <a:rPr lang="zh-CN" altLang="en-US" sz="28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某硕士毕业论文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82897C9-1E07-4E4F-B2E3-27CCEC2E24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365" y="582421"/>
            <a:ext cx="3934368" cy="536504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5A98359-391F-4486-AE11-30CEAD4E1E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756" y="2576967"/>
            <a:ext cx="5510244" cy="275512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47B2AFBF-A167-4E60-BD1F-D69737FF963A}"/>
              </a:ext>
            </a:extLst>
          </p:cNvPr>
          <p:cNvSpPr txBox="1"/>
          <p:nvPr/>
        </p:nvSpPr>
        <p:spPr>
          <a:xfrm>
            <a:off x="2592136" y="5532699"/>
            <a:ext cx="17599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捡球机构设计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C6534FD-B839-49A9-A1BF-1A1480C98231}"/>
              </a:ext>
            </a:extLst>
          </p:cNvPr>
          <p:cNvSpPr txBox="1"/>
          <p:nvPr/>
        </p:nvSpPr>
        <p:spPr>
          <a:xfrm>
            <a:off x="100361" y="6610046"/>
            <a:ext cx="5832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zh-CN" altLang="en-US" sz="14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宿增迪</a:t>
            </a:r>
            <a:r>
              <a:rPr lang="en-US" altLang="zh-CN" sz="14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14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基于视觉识别的智能捡网球机器人开发</a:t>
            </a:r>
            <a:r>
              <a:rPr lang="en-US" altLang="zh-CN" sz="14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[D].</a:t>
            </a:r>
            <a:r>
              <a:rPr lang="zh-CN" altLang="en-US" sz="14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大连理工大学</a:t>
            </a:r>
            <a:r>
              <a:rPr lang="en-US" altLang="zh-CN" sz="1400" dirty="0">
                <a:solidFill>
                  <a:srgbClr val="3693A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,2018.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EA0FE8A-9395-4850-B2A2-7969D73AE1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64042" y="0"/>
            <a:ext cx="4448293" cy="93504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72568" tIns="36283" rIns="72568" bIns="36283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ED6C00"/>
                </a:solidFill>
                <a:effectLst/>
                <a:uLnTx/>
                <a:uFillTx/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捡球机器人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ED6C00"/>
              </a:solidFill>
              <a:effectLst/>
              <a:uLnTx/>
              <a:uFillTx/>
              <a:latin typeface="Optima" panose="02000503060000020004" pitchFamily="2" charset="0"/>
              <a:ea typeface="微软雅黑" panose="020B0503020204020204" pitchFamily="34" charset="-122"/>
              <a:cs typeface="+mn-ea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调研</a:t>
            </a:r>
          </a:p>
        </p:txBody>
      </p:sp>
    </p:spTree>
    <p:extLst>
      <p:ext uri="{BB962C8B-B14F-4D97-AF65-F5344CB8AC3E}">
        <p14:creationId xmlns:p14="http://schemas.microsoft.com/office/powerpoint/2010/main" val="3349276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55BFBF2B-2FD3-49E9-9C40-B4F63CDC6254}"/>
              </a:ext>
            </a:extLst>
          </p:cNvPr>
          <p:cNvSpPr txBox="1"/>
          <p:nvPr/>
        </p:nvSpPr>
        <p:spPr>
          <a:xfrm>
            <a:off x="783062" y="1740938"/>
            <a:ext cx="963889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最终成品下限较高，但优化空间也很大，可以只实现基础功能，也可以有很多拓展功能。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27A6DF5-6AA8-4141-813A-0DDE37DCB6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79" y="1055135"/>
            <a:ext cx="5292370" cy="6272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72568" tIns="36283" rIns="72568" bIns="36283">
            <a:spAutoFit/>
          </a:bodyPr>
          <a:lstStyle/>
          <a:p>
            <a:pPr lvl="0">
              <a:defRPr/>
            </a:pPr>
            <a:r>
              <a:rPr lang="zh-CN" altLang="en-US" sz="3600" kern="0" dirty="0">
                <a:solidFill>
                  <a:srgbClr val="ED6C00"/>
                </a:solidFill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方案评价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DF529BE-CCBB-41A8-9DF2-9FEFA875B1A8}"/>
              </a:ext>
            </a:extLst>
          </p:cNvPr>
          <p:cNvSpPr txBox="1"/>
          <p:nvPr/>
        </p:nvSpPr>
        <p:spPr>
          <a:xfrm>
            <a:off x="783061" y="2753576"/>
            <a:ext cx="97490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市场已有相关产品，但品类较少，且普及度不高。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B7A87F4-F8A6-40E2-92C4-0F9CC62D0B49}"/>
              </a:ext>
            </a:extLst>
          </p:cNvPr>
          <p:cNvSpPr txBox="1"/>
          <p:nvPr/>
        </p:nvSpPr>
        <p:spPr>
          <a:xfrm>
            <a:off x="783061" y="3335327"/>
            <a:ext cx="963889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有少量相关问题，对扫地机器人的控制、目标识别、机械结构做出研究，但作者的学校普遍较差，属于水货论文。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07D64BC-F6EA-4CE6-89CE-984C8FEA9A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64042" y="0"/>
            <a:ext cx="4448293" cy="93504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72568" tIns="36283" rIns="72568" bIns="36283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ED6C00"/>
                </a:solidFill>
                <a:effectLst/>
                <a:uLnTx/>
                <a:uFillTx/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捡球机器人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ED6C00"/>
              </a:solidFill>
              <a:effectLst/>
              <a:uLnTx/>
              <a:uFillTx/>
              <a:latin typeface="Optima" panose="02000503060000020004" pitchFamily="2" charset="0"/>
              <a:ea typeface="微软雅黑" panose="020B0503020204020204" pitchFamily="34" charset="-122"/>
              <a:cs typeface="+mn-ea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Optima" panose="02000503060000020004" pitchFamily="2" charset="0"/>
                <a:ea typeface="微软雅黑" panose="020B0503020204020204" pitchFamily="34" charset="-122"/>
                <a:cs typeface="+mn-ea"/>
              </a:rPr>
              <a:t>调研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12769D9-9835-426D-9C3B-05E0B11B38B0}"/>
              </a:ext>
            </a:extLst>
          </p:cNvPr>
          <p:cNvSpPr txBox="1"/>
          <p:nvPr/>
        </p:nvSpPr>
        <p:spPr>
          <a:xfrm>
            <a:off x="783061" y="4347965"/>
            <a:ext cx="963889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对机器人系统的各个部分都有涉及，有一定工作量，但没有太多难点。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AFF0E8E-D116-47B5-879B-58FF6516EA91}"/>
              </a:ext>
            </a:extLst>
          </p:cNvPr>
          <p:cNvSpPr txBox="1"/>
          <p:nvPr/>
        </p:nvSpPr>
        <p:spPr>
          <a:xfrm>
            <a:off x="783060" y="5360603"/>
            <a:ext cx="963889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93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只建议作为备选方案。个人更倾向于其他更一颗赛艇的方案。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693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8108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自定义设计方案">
  <a:themeElements>
    <a:clrScheme name="1_自定义设计方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自定义设计方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4454</TotalTime>
  <Words>608</Words>
  <Application>Microsoft Office PowerPoint</Application>
  <PresentationFormat>宽屏</PresentationFormat>
  <Paragraphs>96</Paragraphs>
  <Slides>11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Wingdings</vt:lpstr>
      <vt:lpstr>等线</vt:lpstr>
      <vt:lpstr>Arial Black</vt:lpstr>
      <vt:lpstr>Arial</vt:lpstr>
      <vt:lpstr>Times New Roman</vt:lpstr>
      <vt:lpstr>微软雅黑</vt:lpstr>
      <vt:lpstr>Optima</vt:lpstr>
      <vt:lpstr>Calibri</vt:lpstr>
      <vt:lpstr>Office 主题</vt:lpstr>
      <vt:lpstr>1_Office 主题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PPTS</dc:title>
  <dc:subject>PPTS</dc:subject>
  <dc:creator>PPTS</dc:creator>
  <cp:keywords>PPTS</cp:keywords>
  <dc:description>PPTS</dc:description>
  <cp:lastModifiedBy>Jim</cp:lastModifiedBy>
  <cp:revision>2052</cp:revision>
  <cp:lastPrinted>2018-01-29T15:09:00Z</cp:lastPrinted>
  <dcterms:created xsi:type="dcterms:W3CDTF">2015-07-31T01:43:00Z</dcterms:created>
  <dcterms:modified xsi:type="dcterms:W3CDTF">2020-03-04T16:08:58Z</dcterms:modified>
  <cp:category>PPTS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2052-10.1.0.7469</vt:lpwstr>
  </property>
</Properties>
</file>

<file path=docProps/thumbnail.jpeg>
</file>